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7" r:id="rId3"/>
    <p:sldId id="261" r:id="rId4"/>
    <p:sldId id="258" r:id="rId5"/>
    <p:sldId id="263"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p:cViewPr varScale="1">
        <p:scale>
          <a:sx n="67" d="100"/>
          <a:sy n="67" d="100"/>
        </p:scale>
        <p:origin x="109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9E76F5-1528-4CF1-A951-C67687B146F3}"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E76F5-1528-4CF1-A951-C67687B146F3}"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E76F5-1528-4CF1-A951-C67687B146F3}"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9E76F5-1528-4CF1-A951-C67687B146F3}"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9E76F5-1528-4CF1-A951-C67687B146F3}" type="datetimeFigureOut">
              <a:rPr lang="en-US" smtClean="0"/>
              <a:pPr/>
              <a:t>9/26/2021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9E76F5-1528-4CF1-A951-C67687B146F3}"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9E76F5-1528-4CF1-A951-C67687B146F3}" type="datetimeFigureOut">
              <a:rPr lang="en-US" smtClean="0"/>
              <a:pPr/>
              <a:t>9/26/2021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9E76F5-1528-4CF1-A951-C67687B146F3}" type="datetimeFigureOut">
              <a:rPr lang="en-US" smtClean="0"/>
              <a:pPr/>
              <a:t>9/26/2021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9E76F5-1528-4CF1-A951-C67687B146F3}" type="datetimeFigureOut">
              <a:rPr lang="en-US" smtClean="0"/>
              <a:pPr/>
              <a:t>9/26/2021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E76F5-1528-4CF1-A951-C67687B146F3}"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9E76F5-1528-4CF1-A951-C67687B146F3}" type="datetimeFigureOut">
              <a:rPr lang="en-US" smtClean="0"/>
              <a:pPr/>
              <a:t>9/26/2021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C94C79-AD39-4711-B255-6385A216A82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9E76F5-1528-4CF1-A951-C67687B146F3}" type="datetimeFigureOut">
              <a:rPr lang="en-US" smtClean="0"/>
              <a:pPr/>
              <a:t>9/26/2021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C94C79-AD39-4711-B255-6385A216A82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11" Type="http://schemas.microsoft.com/office/2007/relationships/hdphoto" Target="../media/hdphoto3.wdp"/><Relationship Id="rId5" Type="http://schemas.openxmlformats.org/officeDocument/2006/relationships/image" Target="../media/image5.jpeg"/><Relationship Id="rId10" Type="http://schemas.openxmlformats.org/officeDocument/2006/relationships/image" Target="../media/image9.jpeg"/><Relationship Id="rId4" Type="http://schemas.microsoft.com/office/2007/relationships/hdphoto" Target="../media/hdphoto1.wdp"/><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1.jpeg"/><Relationship Id="rId7" Type="http://schemas.openxmlformats.org/officeDocument/2006/relationships/image" Target="../media/image5.jpeg"/><Relationship Id="rId2" Type="http://schemas.openxmlformats.org/officeDocument/2006/relationships/image" Target="../media/image10.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7.jpeg"/><Relationship Id="rId4" Type="http://schemas.openxmlformats.org/officeDocument/2006/relationships/image" Target="../media/image3.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8991600" cy="1219200"/>
          </a:xfrm>
        </p:spPr>
        <p:txBody>
          <a:bodyPr>
            <a:normAutofit fontScale="90000"/>
          </a:bodyPr>
          <a:lstStyle/>
          <a:p>
            <a:br>
              <a:rPr lang="en-US" sz="2700" b="1" dirty="0"/>
            </a:br>
            <a:r>
              <a:rPr lang="en-US" sz="3100" dirty="0"/>
              <a:t>Indigenous Peoples and Local Communities Work towards Socio -economic Consideration and Risk Assessments of Living Modified Organisms</a:t>
            </a:r>
            <a:br>
              <a:rPr lang="en-US" sz="2800" b="1" dirty="0"/>
            </a:br>
            <a:endParaRPr lang="en-US" sz="2800" b="1" dirty="0"/>
          </a:p>
        </p:txBody>
      </p:sp>
      <p:pic>
        <p:nvPicPr>
          <p:cNvPr id="5" name="Picture 9" descr="scan3"/>
          <p:cNvPicPr>
            <a:picLocks noChangeAspect="1" noChangeArrowheads="1"/>
          </p:cNvPicPr>
          <p:nvPr/>
        </p:nvPicPr>
        <p:blipFill>
          <a:blip r:embed="rId2" cstate="print">
            <a:lum/>
            <a:extLst>
              <a:ext uri="{28A0092B-C50C-407E-A947-70E740481C1C}">
                <a14:useLocalDpi xmlns:a14="http://schemas.microsoft.com/office/drawing/2010/main" val="0"/>
              </a:ext>
            </a:extLst>
          </a:blip>
          <a:srcRect t="48991" r="48326" b="4347"/>
          <a:stretch>
            <a:fillRect/>
          </a:stretch>
        </p:blipFill>
        <p:spPr bwMode="auto">
          <a:xfrm>
            <a:off x="152400" y="2057400"/>
            <a:ext cx="3429000" cy="223430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P1000381.JPG"/>
          <p:cNvPicPr>
            <a:picLocks noChangeAspect="1"/>
          </p:cNvPicPr>
          <p:nvPr/>
        </p:nvPicPr>
        <p:blipFill>
          <a:blip r:embed="rId3" cstate="print">
            <a:lum/>
          </a:blip>
          <a:srcRect t="2222" b="13389"/>
          <a:stretch>
            <a:fillRect/>
          </a:stretch>
        </p:blipFill>
        <p:spPr>
          <a:xfrm>
            <a:off x="152400" y="4495800"/>
            <a:ext cx="3474720" cy="2199189"/>
          </a:xfrm>
          <a:prstGeom prst="rect">
            <a:avLst/>
          </a:prstGeom>
        </p:spPr>
      </p:pic>
      <p:sp>
        <p:nvSpPr>
          <p:cNvPr id="8" name="Content Placeholder 2"/>
          <p:cNvSpPr txBox="1">
            <a:spLocks/>
          </p:cNvSpPr>
          <p:nvPr/>
        </p:nvSpPr>
        <p:spPr>
          <a:xfrm>
            <a:off x="3733800" y="2362200"/>
            <a:ext cx="5257800" cy="4038600"/>
          </a:xfrm>
          <a:prstGeom prst="rect">
            <a:avLst/>
          </a:prstGeom>
        </p:spPr>
        <p:txBody>
          <a:bodyPr vert="horz" lIns="91440" tIns="45720" rIns="91440" bIns="45720" rtlCol="0">
            <a:normAutofit/>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effectLst/>
                <a:uLnTx/>
                <a:uFillTx/>
                <a:latin typeface="+mn-lt"/>
                <a:ea typeface="+mn-ea"/>
                <a:cs typeface="+mn-cs"/>
              </a:rPr>
              <a:t>For indigenous peoples and local communities (IPLCs) Mother Nature is alive and sacred.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2600" dirty="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a:t>Nature is</a:t>
            </a:r>
            <a:r>
              <a:rPr kumimoji="0" lang="en-US" sz="2600" b="0" i="0" u="none" strike="noStrike" kern="1200" cap="none" spc="0" normalizeH="0" baseline="0" noProof="0" dirty="0">
                <a:ln>
                  <a:noFill/>
                </a:ln>
                <a:effectLst/>
                <a:uLnTx/>
                <a:uFillTx/>
                <a:latin typeface="+mn-lt"/>
                <a:ea typeface="+mn-ea"/>
                <a:cs typeface="+mn-cs"/>
              </a:rPr>
              <a:t> embedded in our own</a:t>
            </a:r>
            <a:r>
              <a:rPr kumimoji="0" lang="en-US" sz="2600" b="0" i="0" u="none" strike="noStrike" kern="1200" cap="none" spc="0" normalizeH="0" noProof="0" dirty="0">
                <a:ln>
                  <a:noFill/>
                </a:ln>
                <a:effectLst/>
                <a:uLnTx/>
                <a:uFillTx/>
                <a:latin typeface="+mn-lt"/>
                <a:ea typeface="+mn-ea"/>
                <a:cs typeface="+mn-cs"/>
              </a:rPr>
              <a:t> </a:t>
            </a:r>
            <a:r>
              <a:rPr kumimoji="0" lang="en-US" sz="2600" b="0" i="0" u="none" strike="noStrike" kern="1200" cap="none" spc="0" normalizeH="0" baseline="0" noProof="0" dirty="0">
                <a:ln>
                  <a:noFill/>
                </a:ln>
                <a:effectLst/>
                <a:uLnTx/>
                <a:uFillTx/>
                <a:latin typeface="+mn-lt"/>
                <a:ea typeface="+mn-ea"/>
                <a:cs typeface="+mn-cs"/>
              </a:rPr>
              <a:t>languages, ritual, religious, ceremony, symbol, spiritual, cosmos, customs and identities</a:t>
            </a:r>
            <a:r>
              <a:rPr kumimoji="0" lang="en-US" sz="2600" b="0" i="0" u="none" strike="noStrike" kern="1200" cap="none" spc="0" normalizeH="0" noProof="0" dirty="0">
                <a:ln>
                  <a:noFill/>
                </a:ln>
                <a:effectLst/>
                <a:uLnTx/>
                <a:uFillTx/>
                <a:latin typeface="+mn-lt"/>
                <a:ea typeface="+mn-ea"/>
                <a:cs typeface="+mn-cs"/>
              </a:rPr>
              <a:t> and on biodiversity </a:t>
            </a: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itle 1"/>
          <p:cNvSpPr txBox="1">
            <a:spLocks/>
          </p:cNvSpPr>
          <p:nvPr/>
        </p:nvSpPr>
        <p:spPr>
          <a:xfrm>
            <a:off x="0" y="1295400"/>
            <a:ext cx="8915400" cy="6858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br>
              <a:rPr kumimoji="0" lang="en-US" sz="2800" i="0" u="none" strike="noStrike" kern="1200" cap="none" spc="0" normalizeH="0" baseline="0" noProof="0" dirty="0">
                <a:ln>
                  <a:noFill/>
                </a:ln>
                <a:solidFill>
                  <a:srgbClr val="FF0000"/>
                </a:solidFill>
                <a:effectLst/>
                <a:uLnTx/>
                <a:uFillTx/>
                <a:latin typeface="+mj-lt"/>
                <a:ea typeface="+mj-ea"/>
                <a:cs typeface="+mj-cs"/>
              </a:rPr>
            </a:br>
            <a:r>
              <a:rPr lang="en-US" sz="2300" b="1" dirty="0">
                <a:latin typeface="+mj-lt"/>
                <a:ea typeface="+mj-ea"/>
                <a:cs typeface="+mj-cs"/>
              </a:rPr>
              <a:t>The Action Agenda </a:t>
            </a:r>
            <a:r>
              <a:rPr kumimoji="0" lang="en-US" sz="2400" b="1" i="0" u="none" strike="noStrike" kern="1200" cap="none" spc="0" normalizeH="0" baseline="0" noProof="0" dirty="0">
                <a:ln>
                  <a:noFill/>
                </a:ln>
                <a:effectLst/>
                <a:uLnTx/>
                <a:uFillTx/>
                <a:latin typeface="+mj-lt"/>
                <a:ea typeface="+mj-ea"/>
                <a:cs typeface="+mj-cs"/>
              </a:rPr>
              <a:t>for Nature and People: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300" dirty="0">
                <a:latin typeface="+mj-lt"/>
                <a:ea typeface="+mj-ea"/>
                <a:cs typeface="+mj-cs"/>
              </a:rPr>
              <a:t>Key to </a:t>
            </a:r>
            <a:r>
              <a:rPr kumimoji="0" lang="en-US" sz="2400" i="0" u="none" strike="noStrike" kern="1200" cap="none" spc="0" normalizeH="0" baseline="0" noProof="0" dirty="0">
                <a:ln>
                  <a:noFill/>
                </a:ln>
                <a:effectLst/>
                <a:uLnTx/>
                <a:uFillTx/>
                <a:latin typeface="+mj-lt"/>
                <a:ea typeface="+mj-ea"/>
                <a:cs typeface="+mj-cs"/>
              </a:rPr>
              <a:t>the Implementation Plan for the Cartagena Protocol on Biosafety and protecting biodiversity</a:t>
            </a:r>
            <a:endParaRPr kumimoji="0" lang="en-US" sz="2800" i="0" u="none" strike="noStrike" kern="1200" cap="none" spc="0" normalizeH="0" baseline="0" noProof="0" dirty="0">
              <a:ln>
                <a:noFill/>
              </a:ln>
              <a:effectLst/>
              <a:uLnTx/>
              <a:uFillTx/>
              <a:latin typeface="+mj-lt"/>
              <a:ea typeface="+mj-ea"/>
              <a:cs typeface="+mj-cs"/>
            </a:endParaRPr>
          </a:p>
        </p:txBody>
      </p:sp>
      <p:sp>
        <p:nvSpPr>
          <p:cNvPr id="9" name="Title 1"/>
          <p:cNvSpPr txBox="1">
            <a:spLocks/>
          </p:cNvSpPr>
          <p:nvPr/>
        </p:nvSpPr>
        <p:spPr>
          <a:xfrm>
            <a:off x="0" y="1981200"/>
            <a:ext cx="2971800" cy="381000"/>
          </a:xfrm>
          <a:prstGeom prst="rect">
            <a:avLst/>
          </a:prstGeom>
        </p:spPr>
        <p:txBody>
          <a:bodyPr vert="horz" lIns="91440" tIns="45720" rIns="91440" bIns="45720" rtlCol="0" anchor="ctr">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i="0" u="none" strike="noStrike" kern="1200" cap="none" spc="0" normalizeH="0" baseline="0" noProof="0" dirty="0">
              <a:ln>
                <a:noFill/>
              </a:ln>
              <a:effectLst/>
              <a:uLnTx/>
              <a:uFillTx/>
              <a:latin typeface="+mj-lt"/>
              <a:ea typeface="+mj-ea"/>
              <a:cs typeface="+mj-cs"/>
            </a:endParaRPr>
          </a:p>
        </p:txBody>
      </p:sp>
      <p:sp>
        <p:nvSpPr>
          <p:cNvPr id="10" name="Title 1"/>
          <p:cNvSpPr txBox="1">
            <a:spLocks/>
          </p:cNvSpPr>
          <p:nvPr/>
        </p:nvSpPr>
        <p:spPr>
          <a:xfrm>
            <a:off x="5715000" y="6019800"/>
            <a:ext cx="3200400" cy="685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i="1" u="none" strike="noStrike" kern="1200" cap="none" spc="0" normalizeH="0" baseline="0" noProof="0" dirty="0" err="1">
                <a:ln>
                  <a:noFill/>
                </a:ln>
                <a:effectLst/>
                <a:uLnTx/>
                <a:uFillTx/>
                <a:latin typeface="+mj-lt"/>
                <a:ea typeface="+mj-ea"/>
                <a:cs typeface="+mj-cs"/>
              </a:rPr>
              <a:t>Kirant</a:t>
            </a:r>
            <a:r>
              <a:rPr kumimoji="0" lang="en-US" i="1" u="none" strike="noStrike" kern="1200" cap="none" spc="0" normalizeH="0" baseline="0" noProof="0" dirty="0">
                <a:ln>
                  <a:noFill/>
                </a:ln>
                <a:effectLst/>
                <a:uLnTx/>
                <a:uFillTx/>
                <a:latin typeface="+mj-lt"/>
                <a:ea typeface="+mj-ea"/>
                <a:cs typeface="+mj-cs"/>
              </a:rPr>
              <a:t> Indigenous, </a:t>
            </a:r>
            <a:r>
              <a:rPr kumimoji="0" lang="en-US" i="1" u="none" strike="noStrike" kern="1200" cap="none" spc="0" normalizeH="0" baseline="0" noProof="0" dirty="0" err="1">
                <a:ln>
                  <a:noFill/>
                </a:ln>
                <a:effectLst/>
                <a:uLnTx/>
                <a:uFillTx/>
                <a:latin typeface="+mj-lt"/>
                <a:ea typeface="+mj-ea"/>
                <a:cs typeface="+mj-cs"/>
              </a:rPr>
              <a:t>Kamal</a:t>
            </a:r>
            <a:endParaRPr lang="en-US" i="1" dirty="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200" b="1" i="1" u="none" strike="noStrike" kern="1200" cap="none" spc="0" normalizeH="0" baseline="0" noProof="0" dirty="0">
                <a:ln>
                  <a:noFill/>
                </a:ln>
                <a:solidFill>
                  <a:srgbClr val="FF0000"/>
                </a:solidFill>
                <a:effectLst/>
                <a:uLnTx/>
                <a:uFillTx/>
                <a:latin typeface="+mj-lt"/>
                <a:ea typeface="+mj-ea"/>
                <a:cs typeface="+mj-cs"/>
              </a:rPr>
              <a:t>Sept 27, 2021 </a:t>
            </a:r>
            <a:endParaRPr kumimoji="0" lang="en-US" sz="2200" b="1" i="1" u="none" strike="noStrike" kern="1200" cap="none" spc="0" normalizeH="0" baseline="0" noProof="0" dirty="0">
              <a:ln>
                <a:noFill/>
              </a:ln>
              <a:effectLst/>
              <a:uLnTx/>
              <a:uFillTx/>
              <a:latin typeface="+mj-lt"/>
              <a:ea typeface="+mj-ea"/>
              <a:cs typeface="+mj-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Title 4"/>
          <p:cNvGrpSpPr>
            <a:grpSpLocks noGrp="1"/>
          </p:cNvGrpSpPr>
          <p:nvPr/>
        </p:nvGrpSpPr>
        <p:grpSpPr>
          <a:xfrm>
            <a:off x="304800" y="228600"/>
            <a:ext cx="8229600" cy="1020762"/>
            <a:chOff x="152400" y="457200"/>
            <a:chExt cx="8625840" cy="1261312"/>
          </a:xfrm>
        </p:grpSpPr>
        <p:grpSp>
          <p:nvGrpSpPr>
            <p:cNvPr id="6" name="Group 4"/>
            <p:cNvGrpSpPr/>
            <p:nvPr/>
          </p:nvGrpSpPr>
          <p:grpSpPr>
            <a:xfrm>
              <a:off x="152400" y="457200"/>
              <a:ext cx="8625840" cy="1261312"/>
              <a:chOff x="95250" y="466812"/>
              <a:chExt cx="8625840" cy="1261312"/>
            </a:xfrm>
          </p:grpSpPr>
          <p:pic>
            <p:nvPicPr>
              <p:cNvPr id="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00" t="-1" b="283"/>
              <a:stretch/>
            </p:blipFill>
            <p:spPr bwMode="auto">
              <a:xfrm>
                <a:off x="7258050" y="466812"/>
                <a:ext cx="1463040" cy="125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1598" t="1943" r="6700" b="913"/>
              <a:stretch/>
            </p:blipFill>
            <p:spPr bwMode="auto">
              <a:xfrm>
                <a:off x="95250" y="491479"/>
                <a:ext cx="1828800" cy="12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descr="C:\Users\User\Desktop\New folder\Bio\abstract\Asian Con\Red panda.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306" t="37082" r="31923" b="5957"/>
              <a:stretch/>
            </p:blipFill>
            <p:spPr bwMode="auto">
              <a:xfrm>
                <a:off x="3505200" y="486737"/>
                <a:ext cx="2194560" cy="124138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New folder\Bio\abstract\Asian Con\Salpa Pokhari Origin of biocultural Diversity.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l="17161" t="36616" r="24437"/>
              <a:stretch/>
            </p:blipFill>
            <p:spPr bwMode="auto">
              <a:xfrm>
                <a:off x="1847850" y="491480"/>
                <a:ext cx="1737360" cy="1232887"/>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3" descr="D:\My Data\Scaned Photos\kamalrai\5.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4782" t="63572" r="7530" b="10668"/>
            <a:stretch/>
          </p:blipFill>
          <p:spPr bwMode="auto">
            <a:xfrm rot="16200000" flipV="1">
              <a:off x="5935769" y="303009"/>
              <a:ext cx="1236644" cy="159436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Content Placeholder 2"/>
          <p:cNvSpPr txBox="1">
            <a:spLocks/>
          </p:cNvSpPr>
          <p:nvPr/>
        </p:nvSpPr>
        <p:spPr>
          <a:xfrm>
            <a:off x="3429000" y="2133600"/>
            <a:ext cx="5638800" cy="4495800"/>
          </a:xfrm>
          <a:prstGeom prst="rect">
            <a:avLst/>
          </a:prstGeom>
        </p:spPr>
        <p:txBody>
          <a:bodyPr vert="horz" lIns="91440" tIns="45720" rIns="91440" bIns="45720" rtlCol="0">
            <a:normAutofit fontScale="92500"/>
          </a:bodyPr>
          <a:lstStyle/>
          <a:p>
            <a:pPr marL="342900" indent="-342900">
              <a:spcBef>
                <a:spcPct val="20000"/>
              </a:spcBef>
              <a:buFont typeface="Arial" pitchFamily="34" charset="0"/>
              <a:buChar char="•"/>
            </a:pPr>
            <a:r>
              <a:rPr kumimoji="0" lang="en-US" sz="2600" b="0" i="0" u="none" strike="noStrike" kern="1200" cap="none" spc="0" normalizeH="0" baseline="0" noProof="0" dirty="0">
                <a:ln>
                  <a:noFill/>
                </a:ln>
                <a:solidFill>
                  <a:schemeClr val="tx1"/>
                </a:solidFill>
                <a:effectLst/>
                <a:uLnTx/>
                <a:uFillTx/>
                <a:latin typeface="+mn-lt"/>
                <a:ea typeface="+mn-ea"/>
                <a:cs typeface="+mn-cs"/>
              </a:rPr>
              <a:t>Customary systems and socio- cultural footprints of </a:t>
            </a:r>
            <a:r>
              <a:rPr kumimoji="0" lang="en-US" sz="2600" b="1" i="0" u="none" strike="noStrike" kern="1200" cap="none" spc="0" normalizeH="0" baseline="0" noProof="0" dirty="0">
                <a:ln>
                  <a:noFill/>
                </a:ln>
                <a:solidFill>
                  <a:schemeClr val="tx1"/>
                </a:solidFill>
                <a:effectLst/>
                <a:uLnTx/>
                <a:uFillTx/>
                <a:latin typeface="+mn-lt"/>
                <a:ea typeface="+mn-ea"/>
                <a:cs typeface="+mn-cs"/>
              </a:rPr>
              <a:t>IPLCs, women and elders</a:t>
            </a:r>
            <a:r>
              <a:rPr kumimoji="0" lang="en-US" sz="2600" b="0" i="0" u="none" strike="noStrike" kern="1200" cap="none" spc="0" normalizeH="0" baseline="0" noProof="0" dirty="0">
                <a:ln>
                  <a:noFill/>
                </a:ln>
                <a:solidFill>
                  <a:schemeClr val="tx1"/>
                </a:solidFill>
                <a:effectLst/>
                <a:uLnTx/>
                <a:uFillTx/>
                <a:latin typeface="+mn-lt"/>
                <a:ea typeface="+mn-ea"/>
                <a:cs typeface="+mn-cs"/>
              </a:rPr>
              <a:t> are deeply rooted with </a:t>
            </a:r>
            <a:r>
              <a:rPr kumimoji="0" lang="en-US" sz="2600" b="1" i="0" u="none" strike="noStrike" kern="1200" cap="none" spc="0" normalizeH="0" baseline="0" noProof="0" dirty="0">
                <a:ln>
                  <a:noFill/>
                </a:ln>
                <a:solidFill>
                  <a:schemeClr val="tx1"/>
                </a:solidFill>
                <a:effectLst/>
                <a:uLnTx/>
                <a:uFillTx/>
                <a:latin typeface="+mn-lt"/>
                <a:ea typeface="+mn-ea"/>
                <a:cs typeface="+mn-cs"/>
              </a:rPr>
              <a:t>Nature, land, water, territories and </a:t>
            </a:r>
            <a:r>
              <a:rPr lang="en-US" sz="2600" b="1" dirty="0"/>
              <a:t>resources.</a:t>
            </a:r>
          </a:p>
          <a:p>
            <a:pPr marL="342900" indent="-342900">
              <a:spcBef>
                <a:spcPct val="20000"/>
              </a:spcBef>
              <a:buFont typeface="Arial" pitchFamily="34" charset="0"/>
              <a:buChar char="•"/>
            </a:pPr>
            <a:r>
              <a:rPr lang="en-US" sz="2600" dirty="0"/>
              <a:t>IPLC values and systems play a vital role on traditional livelihoods and socio economic development and </a:t>
            </a:r>
            <a:r>
              <a:rPr lang="en-US" sz="2600" b="1" dirty="0"/>
              <a:t>protecting biodiversity </a:t>
            </a:r>
            <a:r>
              <a:rPr lang="en-US" sz="2600" dirty="0"/>
              <a:t>and the transfer of the knowledge to the young  generation to continue  the </a:t>
            </a:r>
            <a:r>
              <a:rPr lang="en-US" sz="2600" b="1" dirty="0"/>
              <a:t>customary practices harmony with Nature </a:t>
            </a:r>
          </a:p>
          <a:p>
            <a:pPr marL="342900" indent="-342900">
              <a:spcBef>
                <a:spcPct val="20000"/>
              </a:spcBef>
              <a:buFont typeface="Arial" pitchFamily="34" charset="0"/>
              <a:buChar char="•"/>
            </a:pPr>
            <a:endParaRPr kumimoji="0" lang="en-US" sz="3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4" name="Picture 2"/>
          <p:cNvPicPr>
            <a:picLocks noGrp="1" noChangeAspect="1" noChangeArrowheads="1"/>
          </p:cNvPicPr>
          <p:nvPr>
            <p:ph idx="1"/>
          </p:nvPr>
        </p:nvPicPr>
        <p:blipFill>
          <a:blip r:embed="rId9" cstate="print">
            <a:duotone>
              <a:prstClr val="black"/>
              <a:srgbClr val="5BD078">
                <a:tint val="45000"/>
                <a:satMod val="400000"/>
              </a:srgbClr>
            </a:duotone>
            <a:lum/>
            <a:extLst>
              <a:ext uri="{28A0092B-C50C-407E-A947-70E740481C1C}">
                <a14:useLocalDpi xmlns:a14="http://schemas.microsoft.com/office/drawing/2010/main" val="0"/>
              </a:ext>
            </a:extLst>
          </a:blip>
          <a:srcRect l="722" t="2155" r="1134" b="4594"/>
          <a:stretch>
            <a:fillRect/>
          </a:stretch>
        </p:blipFill>
        <p:spPr bwMode="auto">
          <a:xfrm>
            <a:off x="76200" y="4452989"/>
            <a:ext cx="3352800" cy="22526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4" descr="scan5"/>
          <p:cNvPicPr>
            <a:picLocks noChangeAspect="1" noChangeArrowheads="1"/>
          </p:cNvPicPr>
          <p:nvPr/>
        </p:nvPicPr>
        <p:blipFill>
          <a:blip r:embed="rId10" cstate="print">
            <a:lum bright="-18000" contrast="-12000"/>
            <a:extLst>
              <a:ext uri="{BEBA8EAE-BF5A-486C-A8C5-ECC9F3942E4B}">
                <a14:imgProps xmlns:a14="http://schemas.microsoft.com/office/drawing/2010/main">
                  <a14:imgLayer r:embed="rId11">
                    <a14:imgEffect>
                      <a14:colorTemperature colorTemp="11200"/>
                    </a14:imgEffect>
                  </a14:imgLayer>
                </a14:imgProps>
              </a:ext>
              <a:ext uri="{28A0092B-C50C-407E-A947-70E740481C1C}">
                <a14:useLocalDpi xmlns:a14="http://schemas.microsoft.com/office/drawing/2010/main" val="0"/>
              </a:ext>
            </a:extLst>
          </a:blip>
          <a:srcRect t="51807" r="52325" b="1826"/>
          <a:stretch>
            <a:fillRect/>
          </a:stretch>
        </p:blipFill>
        <p:spPr bwMode="auto">
          <a:xfrm>
            <a:off x="152400" y="1600200"/>
            <a:ext cx="3108960" cy="2180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p:cNvSpPr txBox="1">
            <a:spLocks/>
          </p:cNvSpPr>
          <p:nvPr/>
        </p:nvSpPr>
        <p:spPr>
          <a:xfrm>
            <a:off x="914400" y="1143000"/>
            <a:ext cx="8229600" cy="792162"/>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a:latin typeface="+mj-lt"/>
                <a:ea typeface="+mj-ea"/>
                <a:cs typeface="+mj-cs"/>
              </a:rPr>
              <a:t>IPLCs and Biodiversity </a:t>
            </a:r>
            <a:r>
              <a:rPr kumimoji="0" lang="en-US" sz="4400" b="1" i="0" u="none" strike="noStrike" kern="1200" cap="none" spc="0" normalizeH="0" baseline="0" noProof="0" dirty="0">
                <a:ln>
                  <a:noFill/>
                </a:ln>
                <a:solidFill>
                  <a:schemeClr val="tx1"/>
                </a:solidFill>
                <a:effectLst/>
                <a:uLnTx/>
                <a:uFillTx/>
                <a:latin typeface="+mj-lt"/>
                <a:ea typeface="+mj-ea"/>
                <a:cs typeface="+mj-cs"/>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grpSp>
        <p:nvGrpSpPr>
          <p:cNvPr id="7" name="Group 6"/>
          <p:cNvGrpSpPr/>
          <p:nvPr/>
        </p:nvGrpSpPr>
        <p:grpSpPr>
          <a:xfrm>
            <a:off x="0" y="2438400"/>
            <a:ext cx="1813559" cy="3581234"/>
            <a:chOff x="381001" y="3048002"/>
            <a:chExt cx="1813559" cy="3581234"/>
          </a:xfrm>
        </p:grpSpPr>
        <p:pic>
          <p:nvPicPr>
            <p:cNvPr id="4" name="Picture 6" descr="6"/>
            <p:cNvPicPr>
              <a:picLocks noChangeAspect="1" noChangeArrowheads="1"/>
            </p:cNvPicPr>
            <p:nvPr/>
          </p:nvPicPr>
          <p:blipFill>
            <a:blip r:embed="rId2" cstate="print">
              <a:lum bright="-6000"/>
            </a:blip>
            <a:srcRect l="55827" r="4167" b="56657"/>
            <a:stretch>
              <a:fillRect/>
            </a:stretch>
          </p:blipFill>
          <p:spPr bwMode="auto">
            <a:xfrm>
              <a:off x="381001" y="3048002"/>
              <a:ext cx="1800920" cy="1554480"/>
            </a:xfrm>
            <a:prstGeom prst="rect">
              <a:avLst/>
            </a:prstGeom>
            <a:ln>
              <a:noFill/>
            </a:ln>
            <a:effectLst>
              <a:softEdge rad="112500"/>
            </a:effectLst>
          </p:spPr>
        </p:pic>
        <p:pic>
          <p:nvPicPr>
            <p:cNvPr id="10" name="Picture 9" descr="4.jpg"/>
            <p:cNvPicPr>
              <a:picLocks noChangeAspect="1"/>
            </p:cNvPicPr>
            <p:nvPr/>
          </p:nvPicPr>
          <p:blipFill>
            <a:blip r:embed="rId3" cstate="print"/>
            <a:srcRect l="53080" t="60658" b="2222"/>
            <a:stretch>
              <a:fillRect/>
            </a:stretch>
          </p:blipFill>
          <p:spPr>
            <a:xfrm>
              <a:off x="457200" y="4724400"/>
              <a:ext cx="1737360" cy="1904836"/>
            </a:xfrm>
            <a:prstGeom prst="rect">
              <a:avLst/>
            </a:prstGeom>
            <a:ln>
              <a:noFill/>
            </a:ln>
            <a:effectLst>
              <a:softEdge rad="112500"/>
            </a:effectLst>
          </p:spPr>
        </p:pic>
      </p:grpSp>
      <p:grpSp>
        <p:nvGrpSpPr>
          <p:cNvPr id="11" name="Title 4"/>
          <p:cNvGrpSpPr>
            <a:grpSpLocks/>
          </p:cNvGrpSpPr>
          <p:nvPr/>
        </p:nvGrpSpPr>
        <p:grpSpPr>
          <a:xfrm>
            <a:off x="228600" y="381000"/>
            <a:ext cx="8229600" cy="1020762"/>
            <a:chOff x="152400" y="457200"/>
            <a:chExt cx="8625840" cy="1261312"/>
          </a:xfrm>
        </p:grpSpPr>
        <p:grpSp>
          <p:nvGrpSpPr>
            <p:cNvPr id="12" name="Group 4"/>
            <p:cNvGrpSpPr/>
            <p:nvPr/>
          </p:nvGrpSpPr>
          <p:grpSpPr>
            <a:xfrm>
              <a:off x="152400" y="457200"/>
              <a:ext cx="8625840" cy="1261312"/>
              <a:chOff x="95250" y="466812"/>
              <a:chExt cx="8625840" cy="1261312"/>
            </a:xfrm>
          </p:grpSpPr>
          <p:pic>
            <p:nvPicPr>
              <p:cNvPr id="1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6500" t="-1" b="283"/>
              <a:stretch/>
            </p:blipFill>
            <p:spPr bwMode="auto">
              <a:xfrm>
                <a:off x="7258050" y="466812"/>
                <a:ext cx="1463040" cy="1257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21598" t="1943" r="6700" b="913"/>
              <a:stretch/>
            </p:blipFill>
            <p:spPr bwMode="auto">
              <a:xfrm>
                <a:off x="95250" y="491479"/>
                <a:ext cx="1828800" cy="1232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descr="C:\Users\User\Desktop\New folder\Bio\abstract\Asian Con\Red pand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306" t="37082" r="31923" b="5957"/>
              <a:stretch/>
            </p:blipFill>
            <p:spPr bwMode="auto">
              <a:xfrm>
                <a:off x="3505200" y="486737"/>
                <a:ext cx="2194560" cy="1241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Users\User\Desktop\New folder\Bio\abstract\Asian Con\Salpa Pokhari Origin of biocultural Diversity.jpg"/>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17161" t="36616" r="24437"/>
              <a:stretch/>
            </p:blipFill>
            <p:spPr bwMode="auto">
              <a:xfrm>
                <a:off x="1847850" y="491480"/>
                <a:ext cx="1737360" cy="1232887"/>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3" descr="D:\My Data\Scaned Photos\kamalrai\5.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64782" t="63572" r="7530" b="10668"/>
            <a:stretch/>
          </p:blipFill>
          <p:spPr bwMode="auto">
            <a:xfrm rot="16200000" flipV="1">
              <a:off x="5935769" y="303009"/>
              <a:ext cx="1236644" cy="1594362"/>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Content Placeholder 2"/>
          <p:cNvSpPr txBox="1">
            <a:spLocks/>
          </p:cNvSpPr>
          <p:nvPr/>
        </p:nvSpPr>
        <p:spPr>
          <a:xfrm>
            <a:off x="1752600" y="2057400"/>
            <a:ext cx="7391400" cy="4724400"/>
          </a:xfrm>
          <a:prstGeom prst="rect">
            <a:avLst/>
          </a:prstGeom>
        </p:spPr>
        <p:txBody>
          <a:bodyPr vert="horz" lIns="91440" tIns="45720" rIns="91440" bIns="45720" rtlCol="0">
            <a:normAutofit fontScale="77500" lnSpcReduction="20000"/>
          </a:bodyPr>
          <a:lstStyle/>
          <a:p>
            <a:pPr marL="342900" lvl="0" indent="-342900">
              <a:spcBef>
                <a:spcPct val="20000"/>
              </a:spcBef>
              <a:buFont typeface="Arial" pitchFamily="34" charset="0"/>
              <a:buChar char="•"/>
            </a:pPr>
            <a:r>
              <a:rPr lang="en-US" sz="3300" dirty="0"/>
              <a:t>LMOs resulting from </a:t>
            </a:r>
            <a:r>
              <a:rPr lang="en-US" sz="3300" b="1" dirty="0"/>
              <a:t>biotechnology are of concern to IPLCs, women and youth</a:t>
            </a:r>
            <a:endParaRPr kumimoji="0" lang="en-US" sz="3300" b="1" i="0" u="none" strike="noStrike" kern="1200" cap="none" spc="0" normalizeH="0" baseline="0" noProof="0" dirty="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en-US" sz="3300" dirty="0"/>
              <a:t>The ± impacts of LMOs on species to </a:t>
            </a:r>
            <a:r>
              <a:rPr lang="en-US" sz="3300" b="1" dirty="0"/>
              <a:t>Mother Nature, land, water, ecosystems, territories, resources, livelihoods and socio – economic </a:t>
            </a:r>
            <a:r>
              <a:rPr lang="en-US" sz="3300" dirty="0"/>
              <a:t>issues </a:t>
            </a:r>
            <a:r>
              <a:rPr lang="en-US" sz="3300" b="1" dirty="0"/>
              <a:t>are not yet </a:t>
            </a:r>
            <a:r>
              <a:rPr lang="en-US" sz="3300" dirty="0"/>
              <a:t>well known. </a:t>
            </a:r>
          </a:p>
          <a:p>
            <a:pPr marL="342900" lvl="0" indent="-342900">
              <a:spcBef>
                <a:spcPct val="20000"/>
              </a:spcBef>
              <a:buFont typeface="Arial" pitchFamily="34" charset="0"/>
              <a:buChar char="•"/>
            </a:pPr>
            <a:r>
              <a:rPr lang="en-US" sz="3300" b="1" dirty="0"/>
              <a:t>Risk assessment and risk management </a:t>
            </a:r>
            <a:r>
              <a:rPr lang="en-US" sz="3300" dirty="0"/>
              <a:t>of LMOs, participatory research of LMOs is not design to </a:t>
            </a:r>
            <a:r>
              <a:rPr lang="en-US" sz="3300" b="1" dirty="0"/>
              <a:t>meet cultural values </a:t>
            </a:r>
            <a:r>
              <a:rPr lang="en-US" sz="3300" dirty="0"/>
              <a:t>for IPLCs</a:t>
            </a:r>
          </a:p>
          <a:p>
            <a:pPr marL="342900" lvl="0" indent="-342900">
              <a:spcBef>
                <a:spcPct val="20000"/>
              </a:spcBef>
              <a:buFont typeface="Arial" pitchFamily="34" charset="0"/>
              <a:buChar char="•"/>
            </a:pPr>
            <a:r>
              <a:rPr lang="en-US" sz="3300" b="1" dirty="0"/>
              <a:t>Lack of access</a:t>
            </a:r>
            <a:r>
              <a:rPr lang="en-US" sz="3300" dirty="0"/>
              <a:t>, know how, capacity building, communication, education and knowledge transfer are key issues to consider for IPLCs, women and youth</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Title 1"/>
          <p:cNvSpPr txBox="1">
            <a:spLocks/>
          </p:cNvSpPr>
          <p:nvPr/>
        </p:nvSpPr>
        <p:spPr>
          <a:xfrm>
            <a:off x="457200" y="1447800"/>
            <a:ext cx="8458200" cy="457200"/>
          </a:xfrm>
          <a:prstGeom prst="rect">
            <a:avLst/>
          </a:prstGeom>
        </p:spPr>
        <p:txBody>
          <a:bodyPr vert="horz" lIns="91440" tIns="45720" rIns="91440" bIns="45720" rtlCol="0" anchor="ctr">
            <a:noAutofit/>
          </a:bodyPr>
          <a:lstStyle/>
          <a:p>
            <a:pPr lvl="0" algn="ctr">
              <a:spcBef>
                <a:spcPct val="0"/>
              </a:spcBef>
            </a:pPr>
            <a:r>
              <a:rPr lang="en-US" sz="2400" b="1" dirty="0"/>
              <a:t>LMOs and IPLCs</a:t>
            </a:r>
            <a:endParaRPr kumimoji="0" lang="en-US" sz="2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2400" b="1" dirty="0"/>
              <a:t>Action Agenda Commitment:</a:t>
            </a:r>
            <a:br>
              <a:rPr lang="en-US" sz="2400" dirty="0"/>
            </a:br>
            <a:r>
              <a:rPr lang="en-US" sz="2400" dirty="0"/>
              <a:t>Socio-economic considerations and capacity-building</a:t>
            </a:r>
          </a:p>
        </p:txBody>
      </p:sp>
      <p:sp>
        <p:nvSpPr>
          <p:cNvPr id="3" name="Content Placeholder 2"/>
          <p:cNvSpPr>
            <a:spLocks noGrp="1"/>
          </p:cNvSpPr>
          <p:nvPr>
            <p:ph idx="1"/>
          </p:nvPr>
        </p:nvSpPr>
        <p:spPr>
          <a:xfrm>
            <a:off x="76200" y="1295400"/>
            <a:ext cx="8915400" cy="5105400"/>
          </a:xfrm>
        </p:spPr>
        <p:txBody>
          <a:bodyPr>
            <a:noAutofit/>
          </a:bodyPr>
          <a:lstStyle/>
          <a:p>
            <a:pPr marL="0" indent="0">
              <a:buNone/>
            </a:pPr>
            <a:r>
              <a:rPr lang="en-US" sz="2400" b="1" dirty="0"/>
              <a:t>In the Implementation Plan for the Cartagena Protocol on Biosafety:</a:t>
            </a:r>
          </a:p>
          <a:p>
            <a:r>
              <a:rPr lang="en-US" sz="2400" dirty="0"/>
              <a:t>The socio-economic considerations’ </a:t>
            </a:r>
            <a:r>
              <a:rPr lang="en-US" sz="2400" b="1" dirty="0"/>
              <a:t>guidance from the SCBD widely made us of by 2030, </a:t>
            </a:r>
            <a:r>
              <a:rPr lang="en-US" sz="2400" dirty="0"/>
              <a:t>IPLCs, women and youth  from the seven geographical areas</a:t>
            </a:r>
          </a:p>
          <a:p>
            <a:r>
              <a:rPr lang="en-US" sz="2400" dirty="0"/>
              <a:t>IPLCs, women and youth socio-economic considerations (Article 26 of the Protocol) are key when LMOs are imported, including considerations for territories, land, water, ecosystems.  </a:t>
            </a:r>
          </a:p>
          <a:p>
            <a:r>
              <a:rPr lang="en-US" sz="2400" dirty="0"/>
              <a:t>Scientific transfer of technical knowledge is key to support IPLC, women and youth. </a:t>
            </a:r>
          </a:p>
          <a:p>
            <a:r>
              <a:rPr lang="en-US" sz="2400" b="1" dirty="0"/>
              <a:t>Collaboration and partnerships with IPLCs, women and youth is key to respect traditional knowledge, skills, indigenous technology and innovation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fontScale="90000"/>
          </a:bodyPr>
          <a:lstStyle/>
          <a:p>
            <a:r>
              <a:rPr lang="en-US" sz="2400" b="1" dirty="0"/>
              <a:t>Action Agenda Commitment:</a:t>
            </a:r>
            <a:br>
              <a:rPr lang="en-US" sz="2400" b="1" dirty="0"/>
            </a:br>
            <a:r>
              <a:rPr lang="en-US" sz="2400" dirty="0"/>
              <a:t>Risk assessments of LMOs</a:t>
            </a:r>
          </a:p>
        </p:txBody>
      </p:sp>
      <p:sp>
        <p:nvSpPr>
          <p:cNvPr id="3" name="Content Placeholder 2"/>
          <p:cNvSpPr>
            <a:spLocks noGrp="1"/>
          </p:cNvSpPr>
          <p:nvPr>
            <p:ph idx="1"/>
          </p:nvPr>
        </p:nvSpPr>
        <p:spPr>
          <a:xfrm>
            <a:off x="76200" y="1066800"/>
            <a:ext cx="8991600" cy="5638800"/>
          </a:xfrm>
        </p:spPr>
        <p:txBody>
          <a:bodyPr>
            <a:noAutofit/>
          </a:bodyPr>
          <a:lstStyle/>
          <a:p>
            <a:pPr marL="0" indent="0">
              <a:buNone/>
            </a:pPr>
            <a:r>
              <a:rPr lang="en-US" sz="2800" b="1" dirty="0"/>
              <a:t>In the Implementation Plan for the Cartagena Protocol on Biosafety:</a:t>
            </a:r>
          </a:p>
          <a:p>
            <a:r>
              <a:rPr lang="en-US" sz="2400" dirty="0"/>
              <a:t>Risk assessment and risk management of LMOs </a:t>
            </a:r>
            <a:r>
              <a:rPr lang="en-US" sz="2400" b="1" dirty="0"/>
              <a:t>training</a:t>
            </a:r>
            <a:r>
              <a:rPr lang="en-US" sz="2400" dirty="0"/>
              <a:t> for IPLCs by 2030, IPLCs, women and youth, from the </a:t>
            </a:r>
            <a:r>
              <a:rPr lang="en-US" sz="2400" b="1" dirty="0"/>
              <a:t>seven geographical </a:t>
            </a:r>
            <a:r>
              <a:rPr lang="en-US" sz="2400" dirty="0"/>
              <a:t>regions </a:t>
            </a:r>
          </a:p>
          <a:p>
            <a:r>
              <a:rPr lang="en-US" sz="2400" b="1" dirty="0"/>
              <a:t>Free Prior and Inform Consent, Self-determination </a:t>
            </a:r>
            <a:r>
              <a:rPr lang="en-US" sz="2400" dirty="0"/>
              <a:t>and full and effective public participation of </a:t>
            </a:r>
            <a:r>
              <a:rPr lang="en-US" sz="2400" b="1" dirty="0"/>
              <a:t>IPLCs, women, youth and elders</a:t>
            </a:r>
            <a:r>
              <a:rPr lang="en-US" sz="2400" dirty="0"/>
              <a:t> is key when conducting risks assessment of LMOs</a:t>
            </a:r>
          </a:p>
        </p:txBody>
      </p:sp>
      <p:pic>
        <p:nvPicPr>
          <p:cNvPr id="1026" name="Picture 2" descr="D:\Dwonloads\6F2A1476.JPG"/>
          <p:cNvPicPr>
            <a:picLocks noChangeAspect="1" noChangeArrowheads="1"/>
          </p:cNvPicPr>
          <p:nvPr/>
        </p:nvPicPr>
        <p:blipFill>
          <a:blip r:embed="rId2" cstate="print"/>
          <a:srcRect/>
          <a:stretch>
            <a:fillRect/>
          </a:stretch>
        </p:blipFill>
        <p:spPr bwMode="auto">
          <a:xfrm>
            <a:off x="-21488400" y="-13944600"/>
            <a:ext cx="5852160" cy="390144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Autofit/>
          </a:bodyPr>
          <a:lstStyle/>
          <a:p>
            <a:r>
              <a:rPr lang="en-US" sz="2500" dirty="0"/>
              <a:t>Our commitment </a:t>
            </a:r>
            <a:r>
              <a:rPr lang="en-US" sz="2500" b="1" dirty="0"/>
              <a:t>in the Action Agenda for Nature and People is key to the Implementation Plan for the Cartagena Protocol and protecting biodiversity </a:t>
            </a:r>
            <a:r>
              <a:rPr lang="en-US" sz="2500" dirty="0"/>
              <a:t>in respect our </a:t>
            </a:r>
            <a:r>
              <a:rPr lang="en-US" sz="2500" b="1" dirty="0"/>
              <a:t>human rights and in collaboration</a:t>
            </a:r>
            <a:r>
              <a:rPr lang="en-US" sz="2500" dirty="0"/>
              <a:t>, precautionary approach:</a:t>
            </a:r>
            <a:br>
              <a:rPr lang="en-US" sz="2500" dirty="0"/>
            </a:br>
            <a:r>
              <a:rPr lang="en-US" sz="2500" b="1" dirty="0"/>
              <a:t>For risk management and to monitor the impacts of LMOs and promote socio-economic considerations of LMOs</a:t>
            </a:r>
          </a:p>
        </p:txBody>
      </p:sp>
      <p:sp>
        <p:nvSpPr>
          <p:cNvPr id="4" name="Content Placeholder 3">
            <a:extLst>
              <a:ext uri="{FF2B5EF4-FFF2-40B4-BE49-F238E27FC236}">
                <a16:creationId xmlns:a16="http://schemas.microsoft.com/office/drawing/2014/main" id="{22AC6D53-BC43-4C12-B53A-0C7568A4D318}"/>
              </a:ext>
            </a:extLst>
          </p:cNvPr>
          <p:cNvSpPr>
            <a:spLocks noGrp="1"/>
          </p:cNvSpPr>
          <p:nvPr>
            <p:ph sz="half" idx="1"/>
          </p:nvPr>
        </p:nvSpPr>
        <p:spPr>
          <a:xfrm>
            <a:off x="76200" y="2344876"/>
            <a:ext cx="4038600" cy="3428999"/>
          </a:xfrm>
        </p:spPr>
        <p:style>
          <a:lnRef idx="1">
            <a:schemeClr val="accent2"/>
          </a:lnRef>
          <a:fillRef idx="2">
            <a:schemeClr val="accent2"/>
          </a:fillRef>
          <a:effectRef idx="1">
            <a:schemeClr val="accent2"/>
          </a:effectRef>
          <a:fontRef idx="minor">
            <a:schemeClr val="dk1"/>
          </a:fontRef>
        </p:style>
        <p:txBody>
          <a:bodyPr>
            <a:normAutofit/>
          </a:bodyPr>
          <a:lstStyle/>
          <a:p>
            <a:pPr marL="0" indent="0">
              <a:buNone/>
            </a:pPr>
            <a:endParaRPr lang="en-US" dirty="0"/>
          </a:p>
          <a:p>
            <a:pPr marL="0" indent="0">
              <a:buNone/>
            </a:pPr>
            <a:endParaRPr lang="en-US" dirty="0"/>
          </a:p>
          <a:p>
            <a:pPr marL="0" indent="0">
              <a:buNone/>
            </a:pPr>
            <a:r>
              <a:rPr lang="en-US" sz="2400" dirty="0"/>
              <a:t>Thank you all!</a:t>
            </a:r>
          </a:p>
          <a:p>
            <a:r>
              <a:rPr lang="en-US" sz="2400" dirty="0"/>
              <a:t>Indigenous peoples and local communities</a:t>
            </a:r>
          </a:p>
          <a:p>
            <a:pPr marL="0" indent="0">
              <a:buNone/>
            </a:pPr>
            <a:r>
              <a:rPr lang="en-US" sz="2400" dirty="0"/>
              <a:t>Kamal </a:t>
            </a:r>
            <a:r>
              <a:rPr lang="fr-FR" sz="2400" dirty="0"/>
              <a:t>Rai: ipskirantsampang@gmail.com</a:t>
            </a:r>
            <a:endParaRPr lang="en-US" sz="2400" dirty="0"/>
          </a:p>
        </p:txBody>
      </p:sp>
      <p:pic>
        <p:nvPicPr>
          <p:cNvPr id="6" name="Picture 4" descr="scan5"/>
          <p:cNvPicPr>
            <a:picLocks noChangeAspect="1" noChangeArrowheads="1"/>
          </p:cNvPicPr>
          <p:nvPr/>
        </p:nvPicPr>
        <p:blipFill>
          <a:blip r:embed="rId2" cstate="print">
            <a:lum bright="-18000" contrast="40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t="51807" r="52325" b="1826"/>
          <a:stretch>
            <a:fillRect/>
          </a:stretch>
        </p:blipFill>
        <p:spPr bwMode="auto">
          <a:xfrm>
            <a:off x="4312920" y="2438400"/>
            <a:ext cx="4754880" cy="33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441</Words>
  <Application>Microsoft Office PowerPoint</Application>
  <PresentationFormat>On-screen Show (4:3)</PresentationFormat>
  <Paragraphs>32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 Indigenous Peoples and Local Communities Work towards Socio -economic Consideration and Risk Assessments of Living Modified Organisms </vt:lpstr>
      <vt:lpstr>PowerPoint Presentation</vt:lpstr>
      <vt:lpstr>PowerPoint Presentation</vt:lpstr>
      <vt:lpstr>Action Agenda Commitment: Socio-economic considerations and capacity-building</vt:lpstr>
      <vt:lpstr>Action Agenda Commitment: Risk assessments of LMOs</vt:lpstr>
      <vt:lpstr>Our commitment in the Action Agenda for Nature and People is key to the Implementation Plan for the Cartagena Protocol and protecting biodiversity in respect our human rights and in collaboration, precautionary approach: For risk management and to monitor the impacts of LMOs and promote socio-economic considerations of LMOs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Vaio</dc:creator>
  <cp:lastModifiedBy>Ulrika Nilsson</cp:lastModifiedBy>
  <cp:revision>88</cp:revision>
  <dcterms:created xsi:type="dcterms:W3CDTF">2021-09-17T10:47:16Z</dcterms:created>
  <dcterms:modified xsi:type="dcterms:W3CDTF">2021-09-26T15:17:58Z</dcterms:modified>
</cp:coreProperties>
</file>